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256" r:id="rId2"/>
    <p:sldId id="257" r:id="rId3"/>
    <p:sldId id="259" r:id="rId4"/>
    <p:sldId id="262"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moran" initials="jm" lastIdx="1" clrIdx="0">
    <p:extLst>
      <p:ext uri="{19B8F6BF-5375-455C-9EA6-DF929625EA0E}">
        <p15:presenceInfo xmlns:p15="http://schemas.microsoft.com/office/powerpoint/2012/main" userId="9e04013268ef5d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17" autoAdjust="0"/>
    <p:restoredTop sz="94660"/>
  </p:normalViewPr>
  <p:slideViewPr>
    <p:cSldViewPr snapToGrid="0">
      <p:cViewPr>
        <p:scale>
          <a:sx n="75" d="100"/>
          <a:sy n="75" d="100"/>
        </p:scale>
        <p:origin x="-588" y="750"/>
      </p:cViewPr>
      <p:guideLst/>
    </p:cSldViewPr>
  </p:slideViewPr>
  <p:notesTextViewPr>
    <p:cViewPr>
      <p:scale>
        <a:sx n="1" d="1"/>
        <a:sy n="1" d="1"/>
      </p:scale>
      <p:origin x="0" y="-2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jpeg>
</file>

<file path=ppt/media/image3.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6139C-AEBC-44A9-926C-43966503E9B1}" type="datetimeFigureOut">
              <a:rPr lang="en-US" smtClean="0"/>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4FF48-E28D-479A-B7F4-15F5FF5D00ED}" type="slidenum">
              <a:rPr lang="en-US" smtClean="0"/>
              <a:t>‹#›</a:t>
            </a:fld>
            <a:endParaRPr lang="en-US"/>
          </a:p>
        </p:txBody>
      </p:sp>
    </p:spTree>
    <p:extLst>
      <p:ext uri="{BB962C8B-B14F-4D97-AF65-F5344CB8AC3E}">
        <p14:creationId xmlns:p14="http://schemas.microsoft.com/office/powerpoint/2010/main" val="2759813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Hello and welcome to this presentation on Robustness and Sequence Diagrams, I, James Moran, will be giving this presentation on their use in the Game Café, let’s begin.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1</a:t>
            </a:fld>
            <a:endParaRPr lang="en-US"/>
          </a:p>
        </p:txBody>
      </p:sp>
    </p:spTree>
    <p:extLst>
      <p:ext uri="{BB962C8B-B14F-4D97-AF65-F5344CB8AC3E}">
        <p14:creationId xmlns:p14="http://schemas.microsoft.com/office/powerpoint/2010/main" val="33258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What are Robustness and Sequence Diagrams? For Robustness Diagrams, they are a graphical way to depict use cases, that is also a ‘sanity check’ on Use-Cases (to make sure the Use-Cases match-up to what functionality the User would want from the system), that also allows the team to uncover new classes, which would not have been previously identified for the system.  Sequence Diagrams allow a team to design the system in detail, considering the methods/functions the classes in the system will have and the order that these methods/functions are executed.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2</a:t>
            </a:fld>
            <a:endParaRPr lang="en-US"/>
          </a:p>
        </p:txBody>
      </p:sp>
    </p:spTree>
    <p:extLst>
      <p:ext uri="{BB962C8B-B14F-4D97-AF65-F5344CB8AC3E}">
        <p14:creationId xmlns:p14="http://schemas.microsoft.com/office/powerpoint/2010/main" val="257390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the Game Café, the Robustness Diagram is as follows: Considering Staff Members of the Game Café, they would want to manage information of Members, Bookings, eSports Events, Hardware and Software (an example of a boundary), after manging this information, check to see if it is correct and that this information is not already present in the database (these are examples of controls). If it is not correct though, show an Error Dialog (another Boundary)), before adding it to the Information Database (an example of an Entity). A similar procedure is taken for if there is a ticket available for an eSports Event (with similar Boundaries, Controls and Entities).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3</a:t>
            </a:fld>
            <a:endParaRPr lang="en-US"/>
          </a:p>
        </p:txBody>
      </p:sp>
    </p:spTree>
    <p:extLst>
      <p:ext uri="{BB962C8B-B14F-4D97-AF65-F5344CB8AC3E}">
        <p14:creationId xmlns:p14="http://schemas.microsoft.com/office/powerpoint/2010/main" val="131257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Moving on to the Sequence Diagram, this details the ‘timeline’ for the Use-Case of a Game Café Staff Member adding information to the system’s database. They start off by finding the target category of information, that they would wish to add, then the system requests (via the Windows Form Interface) details to be entered by the User, whom enters these details, which are validated for correct format by the system, as well as checking against the database for duplicate values, if the information is of a valid format and there are no duplicates in the database, then this information will be added to the database.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4</a:t>
            </a:fld>
            <a:endParaRPr lang="en-US"/>
          </a:p>
        </p:txBody>
      </p:sp>
    </p:spTree>
    <p:extLst>
      <p:ext uri="{BB962C8B-B14F-4D97-AF65-F5344CB8AC3E}">
        <p14:creationId xmlns:p14="http://schemas.microsoft.com/office/powerpoint/2010/main" val="352987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Robustness and Sequence Diagrams are both used in the Game Café. Bringing the advantage of Better Project Analysis (making sure that the system is robust and has the appropriate chronological order) and providing excellence for documentation (as tracing through these diagrams is fairly straightforward). The disadvantage of Complexity (having to learn/know the correct UML notation to use and the possibility to try and encompass too much in either diagram), has not affected their usage in the project too much, as the team has experience in assembling UML diagrams (to avoid making them overly complex). As for these models being static (not being able to easily modify them, to suit new requirements), we would simply assemble new diagrams for these requirements (as this would not take hours away from other aspects of the project, given how many hours we have assigned for the project).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E84FF48-E28D-479A-B7F4-15F5FF5D00ED}" type="slidenum">
              <a:rPr lang="en-US" smtClean="0"/>
              <a:t>5</a:t>
            </a:fld>
            <a:endParaRPr lang="en-US"/>
          </a:p>
        </p:txBody>
      </p:sp>
    </p:spTree>
    <p:extLst>
      <p:ext uri="{BB962C8B-B14F-4D97-AF65-F5344CB8AC3E}">
        <p14:creationId xmlns:p14="http://schemas.microsoft.com/office/powerpoint/2010/main" val="972034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slide details the references used in this presentation, thank-you for taking the time to watch this presentation and goodbye for now.</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EFDA2A1-2BCF-4A5E-8B0A-ADB10B89E973}" type="slidenum">
              <a:rPr lang="en-US" smtClean="0"/>
              <a:t>6</a:t>
            </a:fld>
            <a:endParaRPr lang="en-US"/>
          </a:p>
        </p:txBody>
      </p:sp>
    </p:spTree>
    <p:extLst>
      <p:ext uri="{BB962C8B-B14F-4D97-AF65-F5344CB8AC3E}">
        <p14:creationId xmlns:p14="http://schemas.microsoft.com/office/powerpoint/2010/main" val="21456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856178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105848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53796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250952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271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264654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912693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3385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50238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669E40-0DCE-4227-8722-F8B472ECA163}"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750348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045411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669E40-0DCE-4227-8722-F8B472ECA163}" type="datetimeFigureOut">
              <a:rPr lang="en-US" smtClean="0"/>
              <a:t>4/11/2018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4302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669E40-0DCE-4227-8722-F8B472ECA163}" type="datetimeFigureOut">
              <a:rPr lang="en-US" smtClean="0"/>
              <a:t>4/11/2018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48681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669E40-0DCE-4227-8722-F8B472ECA163}" type="datetimeFigureOut">
              <a:rPr lang="en-US" smtClean="0"/>
              <a:t>4/11/2018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4218260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319665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9669E40-0DCE-4227-8722-F8B472ECA163}"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997EB76-3DA4-462C-A2B2-A4EA132679F7}" type="slidenum">
              <a:rPr lang="en-US" smtClean="0"/>
              <a:t>‹#›</a:t>
            </a:fld>
            <a:endParaRPr lang="en-US"/>
          </a:p>
        </p:txBody>
      </p:sp>
    </p:spTree>
    <p:extLst>
      <p:ext uri="{BB962C8B-B14F-4D97-AF65-F5344CB8AC3E}">
        <p14:creationId xmlns:p14="http://schemas.microsoft.com/office/powerpoint/2010/main" val="190744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9669E40-0DCE-4227-8722-F8B472ECA163}" type="datetimeFigureOut">
              <a:rPr lang="en-US" smtClean="0"/>
              <a:t>4/11/2018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997EB76-3DA4-462C-A2B2-A4EA132679F7}" type="slidenum">
              <a:rPr lang="en-US" smtClean="0"/>
              <a:t>‹#›</a:t>
            </a:fld>
            <a:endParaRPr lang="en-US"/>
          </a:p>
        </p:txBody>
      </p:sp>
    </p:spTree>
    <p:extLst>
      <p:ext uri="{BB962C8B-B14F-4D97-AF65-F5344CB8AC3E}">
        <p14:creationId xmlns:p14="http://schemas.microsoft.com/office/powerpoint/2010/main" val="13899345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4.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5.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coursehero.com/file/p50rug/Advantages-of-sequence-diagram-Easier-to-read-UML-specification-is-more/" TargetMode="External"/><Relationship Id="rId5" Type="http://schemas.openxmlformats.org/officeDocument/2006/relationships/hyperlink" Target="http://benefitof.net/benefits-of-robustness-analysis/"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ctrTitle"/>
          </p:nvPr>
        </p:nvSpPr>
        <p:spPr>
          <a:xfrm>
            <a:off x="1396935" y="101600"/>
            <a:ext cx="9398130" cy="3875313"/>
          </a:xfrm>
        </p:spPr>
        <p:txBody>
          <a:bodyPr>
            <a:noAutofit/>
          </a:bodyPr>
          <a:lstStyle/>
          <a:p>
            <a:r>
              <a:rPr lang="en-GB" sz="8800" dirty="0"/>
              <a:t>Robustness and Sequence Diagrams</a:t>
            </a:r>
            <a:endParaRPr lang="en-US" sz="8800" dirty="0"/>
          </a:p>
        </p:txBody>
      </p:sp>
      <p:sp>
        <p:nvSpPr>
          <p:cNvPr id="3" name="Subtitle 2">
            <a:extLst>
              <a:ext uri="{FF2B5EF4-FFF2-40B4-BE49-F238E27FC236}">
                <a16:creationId xmlns:a16="http://schemas.microsoft.com/office/drawing/2014/main" id="{5F0A7687-75C9-4772-8BC3-52D82B1D468D}"/>
              </a:ext>
            </a:extLst>
          </p:cNvPr>
          <p:cNvSpPr>
            <a:spLocks noGrp="1"/>
          </p:cNvSpPr>
          <p:nvPr>
            <p:ph type="subTitle" idx="1"/>
          </p:nvPr>
        </p:nvSpPr>
        <p:spPr>
          <a:xfrm>
            <a:off x="3564565" y="5218140"/>
            <a:ext cx="5062870" cy="757147"/>
          </a:xfrm>
        </p:spPr>
        <p:txBody>
          <a:bodyPr>
            <a:normAutofit lnSpcReduction="10000"/>
          </a:bodyPr>
          <a:lstStyle/>
          <a:p>
            <a:r>
              <a:rPr lang="en-GB" sz="4800" dirty="0"/>
              <a:t>By James Moran</a:t>
            </a:r>
            <a:endParaRPr lang="en-US" sz="4800" dirty="0"/>
          </a:p>
        </p:txBody>
      </p:sp>
      <p:pic>
        <p:nvPicPr>
          <p:cNvPr id="4" name="Audio 3">
            <a:hlinkClick r:id="" action="ppaction://media"/>
            <a:extLst>
              <a:ext uri="{FF2B5EF4-FFF2-40B4-BE49-F238E27FC236}">
                <a16:creationId xmlns:a16="http://schemas.microsoft.com/office/drawing/2014/main" id="{17579650-71EC-43FF-AD1C-34495E7D65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01353986"/>
      </p:ext>
    </p:extLst>
  </p:cSld>
  <p:clrMapOvr>
    <a:masterClrMapping/>
  </p:clrMapOvr>
  <mc:AlternateContent xmlns:mc="http://schemas.openxmlformats.org/markup-compatibility/2006" xmlns:p14="http://schemas.microsoft.com/office/powerpoint/2010/main">
    <mc:Choice Requires="p14">
      <p:transition spd="slow" p14:dur="2000" advTm="16431"/>
    </mc:Choice>
    <mc:Fallback xmlns="">
      <p:transition spd="slow" advTm="16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342943" y="70494"/>
            <a:ext cx="9506110" cy="1589630"/>
          </a:xfrm>
        </p:spPr>
        <p:txBody>
          <a:bodyPr>
            <a:noAutofit/>
          </a:bodyPr>
          <a:lstStyle/>
          <a:p>
            <a:r>
              <a:rPr lang="en-GB" sz="5400" dirty="0"/>
              <a:t>What are Robustness and Sequence Diagrams?</a:t>
            </a:r>
            <a:endParaRPr lang="en-US" sz="54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556842" y="1926878"/>
            <a:ext cx="8022587" cy="966961"/>
          </a:xfrm>
        </p:spPr>
        <p:txBody>
          <a:bodyPr>
            <a:normAutofit fontScale="92500" lnSpcReduction="10000"/>
          </a:bodyPr>
          <a:lstStyle/>
          <a:p>
            <a:pPr>
              <a:buClrTx/>
              <a:buFont typeface="Wingdings" panose="05000000000000000000" pitchFamily="2" charset="2"/>
              <a:buChar char="§"/>
            </a:pPr>
            <a:r>
              <a:rPr lang="en-GB" sz="2800" dirty="0"/>
              <a:t>Robustness Diagrams (</a:t>
            </a:r>
            <a:r>
              <a:rPr lang="en-GB" sz="2800" dirty="0" err="1"/>
              <a:t>Dr.</a:t>
            </a:r>
            <a:r>
              <a:rPr lang="en-GB" sz="2800" dirty="0"/>
              <a:t> Femi </a:t>
            </a:r>
            <a:r>
              <a:rPr lang="en-GB" sz="2800" dirty="0" err="1"/>
              <a:t>Olundu</a:t>
            </a:r>
            <a:r>
              <a:rPr lang="en-GB" sz="2800" dirty="0"/>
              <a:t>, 2017a)</a:t>
            </a:r>
          </a:p>
          <a:p>
            <a:pPr>
              <a:buClrTx/>
              <a:buFont typeface="Wingdings" panose="05000000000000000000" pitchFamily="2" charset="2"/>
              <a:buChar char="§"/>
            </a:pPr>
            <a:r>
              <a:rPr lang="en-GB" sz="2800" dirty="0"/>
              <a:t>Sequence Diagrams (</a:t>
            </a:r>
            <a:r>
              <a:rPr lang="en-GB" sz="2800" dirty="0" err="1"/>
              <a:t>Dr.</a:t>
            </a:r>
            <a:r>
              <a:rPr lang="en-GB" sz="2800" dirty="0"/>
              <a:t> Femi </a:t>
            </a:r>
            <a:r>
              <a:rPr lang="en-GB" sz="2800" dirty="0" err="1"/>
              <a:t>Olundu</a:t>
            </a:r>
            <a:r>
              <a:rPr lang="en-GB" sz="2800" dirty="0"/>
              <a:t>, 2017b) </a:t>
            </a:r>
          </a:p>
        </p:txBody>
      </p:sp>
      <p:sp>
        <p:nvSpPr>
          <p:cNvPr id="6" name="Subtitle 2">
            <a:extLst>
              <a:ext uri="{FF2B5EF4-FFF2-40B4-BE49-F238E27FC236}">
                <a16:creationId xmlns:a16="http://schemas.microsoft.com/office/drawing/2014/main" id="{BAF1F16E-EDAD-4CC2-9B12-CF345FF41CA9}"/>
              </a:ext>
            </a:extLst>
          </p:cNvPr>
          <p:cNvSpPr txBox="1">
            <a:spLocks/>
          </p:cNvSpPr>
          <p:nvPr/>
        </p:nvSpPr>
        <p:spPr>
          <a:xfrm>
            <a:off x="1215738" y="5800402"/>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Robustness Diagram Example</a:t>
            </a:r>
          </a:p>
          <a:p>
            <a:pPr marL="0" indent="0">
              <a:buClrTx/>
              <a:buNone/>
            </a:pPr>
            <a:r>
              <a:rPr lang="en-GB" dirty="0"/>
              <a:t>(</a:t>
            </a:r>
            <a:r>
              <a:rPr lang="en-GB" dirty="0" err="1"/>
              <a:t>Dr.</a:t>
            </a:r>
            <a:r>
              <a:rPr lang="en-GB" dirty="0"/>
              <a:t> Femi </a:t>
            </a:r>
            <a:r>
              <a:rPr lang="en-GB" dirty="0" err="1"/>
              <a:t>Olundu</a:t>
            </a:r>
            <a:r>
              <a:rPr lang="en-GB" dirty="0"/>
              <a:t>, 2017c)</a:t>
            </a:r>
            <a:endParaRPr lang="en-US" dirty="0"/>
          </a:p>
        </p:txBody>
      </p:sp>
      <p:pic>
        <p:nvPicPr>
          <p:cNvPr id="9" name="Content Placeholder 3" descr="obustness Diagram: DVD Library: Add Member">
            <a:extLst>
              <a:ext uri="{FF2B5EF4-FFF2-40B4-BE49-F238E27FC236}">
                <a16:creationId xmlns:a16="http://schemas.microsoft.com/office/drawing/2014/main" id="{DEA44DCB-B89C-45C7-AB7B-EF2433E31100}"/>
              </a:ext>
            </a:extLst>
          </p:cNvPr>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962519" y="3160593"/>
            <a:ext cx="4880260" cy="2441922"/>
          </a:xfrm>
          <a:prstGeom prst="rect">
            <a:avLst/>
          </a:prstGeom>
          <a:noFill/>
          <a:ln>
            <a:noFill/>
          </a:ln>
        </p:spPr>
      </p:pic>
      <p:pic>
        <p:nvPicPr>
          <p:cNvPr id="10" name="Content Placeholder 3" descr="VD library - add member  - sequence diagram">
            <a:extLst>
              <a:ext uri="{FF2B5EF4-FFF2-40B4-BE49-F238E27FC236}">
                <a16:creationId xmlns:a16="http://schemas.microsoft.com/office/drawing/2014/main" id="{BB3FD086-ACF2-4912-8659-7CAB21816703}"/>
              </a:ext>
            </a:extLst>
          </p:cNvPr>
          <p:cNvPicPr>
            <a:picLocks/>
          </p:cNvPicPr>
          <p:nvPr/>
        </p:nvPicPr>
        <p:blipFill rotWithShape="1">
          <a:blip r:embed="rId6">
            <a:duotone>
              <a:prstClr val="black"/>
              <a:schemeClr val="accent3">
                <a:tint val="45000"/>
                <a:satMod val="400000"/>
              </a:schemeClr>
            </a:duotone>
            <a:extLst>
              <a:ext uri="{28A0092B-C50C-407E-A947-70E740481C1C}">
                <a14:useLocalDpi xmlns:a14="http://schemas.microsoft.com/office/drawing/2010/main" val="0"/>
              </a:ext>
            </a:extLst>
          </a:blip>
          <a:srcRect l="549" r="7024" b="9767"/>
          <a:stretch/>
        </p:blipFill>
        <p:spPr bwMode="auto">
          <a:xfrm>
            <a:off x="6349223" y="3160593"/>
            <a:ext cx="5262206" cy="2441922"/>
          </a:xfrm>
          <a:prstGeom prst="rect">
            <a:avLst/>
          </a:prstGeom>
          <a:noFill/>
          <a:ln>
            <a:noFill/>
          </a:ln>
        </p:spPr>
      </p:pic>
      <p:sp>
        <p:nvSpPr>
          <p:cNvPr id="12" name="Subtitle 2">
            <a:extLst>
              <a:ext uri="{FF2B5EF4-FFF2-40B4-BE49-F238E27FC236}">
                <a16:creationId xmlns:a16="http://schemas.microsoft.com/office/drawing/2014/main" id="{11E4DEA4-5D37-4209-A640-AEED74CDBF11}"/>
              </a:ext>
            </a:extLst>
          </p:cNvPr>
          <p:cNvSpPr txBox="1">
            <a:spLocks/>
          </p:cNvSpPr>
          <p:nvPr/>
        </p:nvSpPr>
        <p:spPr>
          <a:xfrm>
            <a:off x="6971606" y="5800401"/>
            <a:ext cx="4017440" cy="75500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None/>
            </a:pPr>
            <a:r>
              <a:rPr lang="en-GB" dirty="0"/>
              <a:t>Sequence Diagram Example</a:t>
            </a:r>
          </a:p>
          <a:p>
            <a:pPr marL="0" indent="0">
              <a:buClrTx/>
              <a:buNone/>
            </a:pPr>
            <a:r>
              <a:rPr lang="en-GB" dirty="0"/>
              <a:t>(</a:t>
            </a:r>
            <a:r>
              <a:rPr lang="en-GB" dirty="0" err="1"/>
              <a:t>Dr.</a:t>
            </a:r>
            <a:r>
              <a:rPr lang="en-GB" dirty="0"/>
              <a:t> Femi </a:t>
            </a:r>
            <a:r>
              <a:rPr lang="en-GB" dirty="0" err="1"/>
              <a:t>Olundu</a:t>
            </a:r>
            <a:r>
              <a:rPr lang="en-GB" dirty="0"/>
              <a:t>, 2017d)</a:t>
            </a:r>
            <a:endParaRPr lang="en-US" dirty="0"/>
          </a:p>
        </p:txBody>
      </p:sp>
      <p:pic>
        <p:nvPicPr>
          <p:cNvPr id="4" name="Audio 3">
            <a:hlinkClick r:id="" action="ppaction://media"/>
            <a:extLst>
              <a:ext uri="{FF2B5EF4-FFF2-40B4-BE49-F238E27FC236}">
                <a16:creationId xmlns:a16="http://schemas.microsoft.com/office/drawing/2014/main" id="{9F0672D7-7134-49E7-B2BC-72BF4498AD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42529470"/>
      </p:ext>
    </p:extLst>
  </p:cSld>
  <p:clrMapOvr>
    <a:masterClrMapping/>
  </p:clrMapOvr>
  <mc:AlternateContent xmlns:mc="http://schemas.openxmlformats.org/markup-compatibility/2006" xmlns:p14="http://schemas.microsoft.com/office/powerpoint/2010/main">
    <mc:Choice Requires="p14">
      <p:transition spd="slow" p14:dur="2000" advTm="43911"/>
    </mc:Choice>
    <mc:Fallback xmlns="">
      <p:transition spd="slow" advTm="4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Robustness Diagram</a:t>
            </a:r>
          </a:p>
          <a:p>
            <a:pPr marL="0" indent="0">
              <a:buClrTx/>
              <a:buFont typeface="Wingdings 3" charset="2"/>
              <a:buNone/>
            </a:pPr>
            <a:endParaRPr lang="en-US" sz="2800" dirty="0">
              <a:latin typeface="+mj-lt"/>
            </a:endParaRPr>
          </a:p>
        </p:txBody>
      </p:sp>
      <p:pic>
        <p:nvPicPr>
          <p:cNvPr id="11" name="Picture 10">
            <a:extLst>
              <a:ext uri="{FF2B5EF4-FFF2-40B4-BE49-F238E27FC236}">
                <a16:creationId xmlns:a16="http://schemas.microsoft.com/office/drawing/2014/main" id="{4B70704E-A3B8-491E-8A8D-EB5958128D92}"/>
              </a:ext>
            </a:extLst>
          </p:cNvPr>
          <p:cNvPicPr>
            <a:picLocks noChangeAspect="1"/>
          </p:cNvPicPr>
          <p:nvPr/>
        </p:nvPicPr>
        <p:blipFill>
          <a:blip r:embed="rId5"/>
          <a:stretch>
            <a:fillRect/>
          </a:stretch>
        </p:blipFill>
        <p:spPr>
          <a:xfrm>
            <a:off x="1486300" y="1990664"/>
            <a:ext cx="5337458" cy="4867336"/>
          </a:xfrm>
          <a:prstGeom prst="rect">
            <a:avLst/>
          </a:prstGeom>
        </p:spPr>
      </p:pic>
      <p:sp>
        <p:nvSpPr>
          <p:cNvPr id="7" name="Subtitle 2">
            <a:extLst>
              <a:ext uri="{FF2B5EF4-FFF2-40B4-BE49-F238E27FC236}">
                <a16:creationId xmlns:a16="http://schemas.microsoft.com/office/drawing/2014/main" id="{B4D5F621-E4E9-4D92-BEDD-7C5968244302}"/>
              </a:ext>
            </a:extLst>
          </p:cNvPr>
          <p:cNvSpPr>
            <a:spLocks noGrp="1"/>
          </p:cNvSpPr>
          <p:nvPr>
            <p:ph idx="1"/>
          </p:nvPr>
        </p:nvSpPr>
        <p:spPr>
          <a:xfrm>
            <a:off x="6823758" y="3701351"/>
            <a:ext cx="5152342" cy="1445961"/>
          </a:xfrm>
        </p:spPr>
        <p:txBody>
          <a:bodyPr>
            <a:normAutofit/>
          </a:bodyPr>
          <a:lstStyle/>
          <a:p>
            <a:pPr marL="0" indent="0">
              <a:buClrTx/>
              <a:buNone/>
            </a:pPr>
            <a:r>
              <a:rPr lang="en-GB" sz="2800" dirty="0"/>
              <a:t>For the input of information into the system, by a Game Café Staff Member.</a:t>
            </a:r>
          </a:p>
        </p:txBody>
      </p:sp>
      <p:pic>
        <p:nvPicPr>
          <p:cNvPr id="5" name="Audio 4">
            <a:hlinkClick r:id="" action="ppaction://media"/>
            <a:extLst>
              <a:ext uri="{FF2B5EF4-FFF2-40B4-BE49-F238E27FC236}">
                <a16:creationId xmlns:a16="http://schemas.microsoft.com/office/drawing/2014/main" id="{27D8753B-2104-4333-9F22-DE3F313A20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5372469"/>
      </p:ext>
    </p:extLst>
  </p:cSld>
  <p:clrMapOvr>
    <a:masterClrMapping/>
  </p:clrMapOvr>
  <mc:AlternateContent xmlns:mc="http://schemas.openxmlformats.org/markup-compatibility/2006" xmlns:p14="http://schemas.microsoft.com/office/powerpoint/2010/main">
    <mc:Choice Requires="p14">
      <p:transition spd="slow" p14:dur="2000" advTm="58459"/>
    </mc:Choice>
    <mc:Fallback xmlns="">
      <p:transition spd="slow" advTm="58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2061245" y="399009"/>
            <a:ext cx="9201622" cy="906852"/>
          </a:xfrm>
        </p:spPr>
        <p:txBody>
          <a:bodyPr>
            <a:noAutofit/>
          </a:bodyPr>
          <a:lstStyle/>
          <a:p>
            <a:r>
              <a:rPr lang="en-GB" sz="5400" dirty="0"/>
              <a:t>Usage in the Game Café</a:t>
            </a:r>
            <a:endParaRPr lang="en-US" sz="5400" dirty="0"/>
          </a:p>
        </p:txBody>
      </p:sp>
      <p:sp>
        <p:nvSpPr>
          <p:cNvPr id="6" name="Subtitle 2">
            <a:extLst>
              <a:ext uri="{FF2B5EF4-FFF2-40B4-BE49-F238E27FC236}">
                <a16:creationId xmlns:a16="http://schemas.microsoft.com/office/drawing/2014/main" id="{944DC67B-5390-48D8-AA56-4BF27E22B932}"/>
              </a:ext>
            </a:extLst>
          </p:cNvPr>
          <p:cNvSpPr txBox="1">
            <a:spLocks/>
          </p:cNvSpPr>
          <p:nvPr/>
        </p:nvSpPr>
        <p:spPr>
          <a:xfrm>
            <a:off x="3226207" y="1539361"/>
            <a:ext cx="5710555" cy="7470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ClrTx/>
              <a:buFont typeface="Wingdings 3" charset="2"/>
              <a:buNone/>
            </a:pPr>
            <a:r>
              <a:rPr lang="en-GB" sz="4400" dirty="0">
                <a:latin typeface="+mj-lt"/>
              </a:rPr>
              <a:t>Sequence Diagram</a:t>
            </a:r>
          </a:p>
          <a:p>
            <a:pPr marL="0" indent="0">
              <a:buClrTx/>
              <a:buFont typeface="Wingdings 3" charset="2"/>
              <a:buNone/>
            </a:pPr>
            <a:endParaRPr lang="en-US" sz="2800" dirty="0">
              <a:latin typeface="+mj-lt"/>
            </a:endParaRPr>
          </a:p>
        </p:txBody>
      </p:sp>
      <p:pic>
        <p:nvPicPr>
          <p:cNvPr id="4" name="Picture 3">
            <a:extLst>
              <a:ext uri="{FF2B5EF4-FFF2-40B4-BE49-F238E27FC236}">
                <a16:creationId xmlns:a16="http://schemas.microsoft.com/office/drawing/2014/main" id="{938EF29D-4E9F-4FC3-8267-E1F9ACC104E4}"/>
              </a:ext>
            </a:extLst>
          </p:cNvPr>
          <p:cNvPicPr>
            <a:picLocks noChangeAspect="1"/>
          </p:cNvPicPr>
          <p:nvPr/>
        </p:nvPicPr>
        <p:blipFill>
          <a:blip r:embed="rId5"/>
          <a:stretch>
            <a:fillRect/>
          </a:stretch>
        </p:blipFill>
        <p:spPr>
          <a:xfrm>
            <a:off x="1345522" y="1979277"/>
            <a:ext cx="3761369" cy="4662823"/>
          </a:xfrm>
          <a:prstGeom prst="rect">
            <a:avLst/>
          </a:prstGeom>
        </p:spPr>
      </p:pic>
      <p:sp>
        <p:nvSpPr>
          <p:cNvPr id="7" name="Subtitle 2">
            <a:extLst>
              <a:ext uri="{FF2B5EF4-FFF2-40B4-BE49-F238E27FC236}">
                <a16:creationId xmlns:a16="http://schemas.microsoft.com/office/drawing/2014/main" id="{0B916D2A-05DB-42E6-A508-A0BCDF3F9220}"/>
              </a:ext>
            </a:extLst>
          </p:cNvPr>
          <p:cNvSpPr>
            <a:spLocks noGrp="1"/>
          </p:cNvSpPr>
          <p:nvPr>
            <p:ph idx="1"/>
          </p:nvPr>
        </p:nvSpPr>
        <p:spPr>
          <a:xfrm>
            <a:off x="5106891" y="3088291"/>
            <a:ext cx="5152342" cy="2444793"/>
          </a:xfrm>
        </p:spPr>
        <p:txBody>
          <a:bodyPr>
            <a:normAutofit lnSpcReduction="10000"/>
          </a:bodyPr>
          <a:lstStyle/>
          <a:p>
            <a:pPr marL="0" indent="0">
              <a:buClrTx/>
              <a:buNone/>
            </a:pPr>
            <a:r>
              <a:rPr lang="en-GB" sz="2800" dirty="0"/>
              <a:t>Also for the input of information into the system, by a Game Café Staff Member (Based on the Robustness Diagram on the Previous Slide)</a:t>
            </a:r>
          </a:p>
        </p:txBody>
      </p:sp>
      <p:pic>
        <p:nvPicPr>
          <p:cNvPr id="8" name="Audio 7">
            <a:hlinkClick r:id="" action="ppaction://media"/>
            <a:extLst>
              <a:ext uri="{FF2B5EF4-FFF2-40B4-BE49-F238E27FC236}">
                <a16:creationId xmlns:a16="http://schemas.microsoft.com/office/drawing/2014/main" id="{5A29F129-2DA8-43FF-9FAC-35229F14DB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18727516"/>
      </p:ext>
    </p:extLst>
  </p:cSld>
  <p:clrMapOvr>
    <a:masterClrMapping/>
  </p:clrMapOvr>
  <mc:AlternateContent xmlns:mc="http://schemas.openxmlformats.org/markup-compatibility/2006" xmlns:p14="http://schemas.microsoft.com/office/powerpoint/2010/main">
    <mc:Choice Requires="p14">
      <p:transition spd="slow" p14:dur="2000" advTm="53080"/>
    </mc:Choice>
    <mc:Fallback xmlns="">
      <p:transition spd="slow" advTm="53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61640-271C-428B-866A-E2946FB45380}"/>
              </a:ext>
            </a:extLst>
          </p:cNvPr>
          <p:cNvSpPr>
            <a:spLocks noGrp="1"/>
          </p:cNvSpPr>
          <p:nvPr>
            <p:ph type="title"/>
          </p:nvPr>
        </p:nvSpPr>
        <p:spPr>
          <a:xfrm>
            <a:off x="1638300" y="44388"/>
            <a:ext cx="10337800" cy="2238395"/>
          </a:xfrm>
        </p:spPr>
        <p:txBody>
          <a:bodyPr>
            <a:noAutofit/>
          </a:bodyPr>
          <a:lstStyle/>
          <a:p>
            <a:r>
              <a:rPr lang="en-GB" sz="4800" dirty="0"/>
              <a:t>The Use of Robustness and Sequence Diagrams In the Game Cafe </a:t>
            </a:r>
            <a:endParaRPr lang="en-US" sz="4800" dirty="0"/>
          </a:p>
        </p:txBody>
      </p:sp>
      <p:sp>
        <p:nvSpPr>
          <p:cNvPr id="3" name="Subtitle 2">
            <a:extLst>
              <a:ext uri="{FF2B5EF4-FFF2-40B4-BE49-F238E27FC236}">
                <a16:creationId xmlns:a16="http://schemas.microsoft.com/office/drawing/2014/main" id="{5F0A7687-75C9-4772-8BC3-52D82B1D468D}"/>
              </a:ext>
            </a:extLst>
          </p:cNvPr>
          <p:cNvSpPr>
            <a:spLocks noGrp="1"/>
          </p:cNvSpPr>
          <p:nvPr>
            <p:ph idx="1"/>
          </p:nvPr>
        </p:nvSpPr>
        <p:spPr>
          <a:xfrm>
            <a:off x="1638300" y="2335713"/>
            <a:ext cx="8915400" cy="3941054"/>
          </a:xfrm>
        </p:spPr>
        <p:txBody>
          <a:bodyPr>
            <a:normAutofit/>
          </a:bodyPr>
          <a:lstStyle/>
          <a:p>
            <a:pPr marL="0" indent="0">
              <a:buClrTx/>
              <a:buNone/>
            </a:pPr>
            <a:r>
              <a:rPr lang="en-GB" sz="2800" b="1" dirty="0"/>
              <a:t>Advantages</a:t>
            </a:r>
          </a:p>
          <a:p>
            <a:pPr>
              <a:buClrTx/>
              <a:buFont typeface="Wingdings" panose="05000000000000000000" pitchFamily="2" charset="2"/>
              <a:buChar char="§"/>
            </a:pPr>
            <a:r>
              <a:rPr lang="en-GB" sz="2800" dirty="0"/>
              <a:t>Better Project Analysis (Erwin Z., 2012)</a:t>
            </a:r>
          </a:p>
          <a:p>
            <a:pPr>
              <a:buClrTx/>
              <a:buFont typeface="Wingdings" panose="05000000000000000000" pitchFamily="2" charset="2"/>
              <a:buChar char="§"/>
            </a:pPr>
            <a:r>
              <a:rPr lang="en-GB" sz="2800" dirty="0"/>
              <a:t>Excellent for Documentation (Course Hero, © 2018)</a:t>
            </a:r>
          </a:p>
          <a:p>
            <a:pPr marL="0" indent="0">
              <a:buClrTx/>
              <a:buNone/>
            </a:pPr>
            <a:r>
              <a:rPr lang="en-GB" sz="2800" b="1" dirty="0"/>
              <a:t>D</a:t>
            </a:r>
            <a:r>
              <a:rPr lang="en-US" sz="2800" b="1" dirty="0" err="1"/>
              <a:t>isadvantages</a:t>
            </a:r>
            <a:endParaRPr lang="en-US" sz="2800" b="1" dirty="0"/>
          </a:p>
          <a:p>
            <a:pPr>
              <a:buClrTx/>
              <a:buFont typeface="Wingdings" panose="05000000000000000000" pitchFamily="2" charset="2"/>
              <a:buChar char="§"/>
            </a:pPr>
            <a:r>
              <a:rPr lang="en-GB" sz="2800" dirty="0"/>
              <a:t>Complexity</a:t>
            </a:r>
          </a:p>
          <a:p>
            <a:pPr>
              <a:buClrTx/>
              <a:buFont typeface="Wingdings" panose="05000000000000000000" pitchFamily="2" charset="2"/>
              <a:buChar char="§"/>
            </a:pPr>
            <a:r>
              <a:rPr lang="en-GB" sz="2800" dirty="0"/>
              <a:t>Static </a:t>
            </a:r>
          </a:p>
        </p:txBody>
      </p:sp>
      <p:pic>
        <p:nvPicPr>
          <p:cNvPr id="4" name="Audio 3">
            <a:hlinkClick r:id="" action="ppaction://media"/>
            <a:extLst>
              <a:ext uri="{FF2B5EF4-FFF2-40B4-BE49-F238E27FC236}">
                <a16:creationId xmlns:a16="http://schemas.microsoft.com/office/drawing/2014/main" id="{C110F0F2-698D-48CB-B092-639A53D3F4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92745492"/>
      </p:ext>
    </p:extLst>
  </p:cSld>
  <p:clrMapOvr>
    <a:masterClrMapping/>
  </p:clrMapOvr>
  <mc:AlternateContent xmlns:mc="http://schemas.openxmlformats.org/markup-compatibility/2006">
    <mc:Choice xmlns:p14="http://schemas.microsoft.com/office/powerpoint/2010/main" Requires="p14">
      <p:transition spd="slow" p14:dur="2000" advTm="69554"/>
    </mc:Choice>
    <mc:Fallback>
      <p:transition spd="slow" advTm="69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C952-E25A-4634-A82D-7FBFC475EE03}"/>
              </a:ext>
            </a:extLst>
          </p:cNvPr>
          <p:cNvSpPr>
            <a:spLocks noGrp="1"/>
          </p:cNvSpPr>
          <p:nvPr>
            <p:ph type="title"/>
          </p:nvPr>
        </p:nvSpPr>
        <p:spPr>
          <a:xfrm>
            <a:off x="4277291" y="108858"/>
            <a:ext cx="3637417" cy="863600"/>
          </a:xfrm>
        </p:spPr>
        <p:txBody>
          <a:bodyPr>
            <a:normAutofit fontScale="90000"/>
          </a:bodyPr>
          <a:lstStyle/>
          <a:p>
            <a:r>
              <a:rPr lang="en-US" sz="5400" dirty="0"/>
              <a:t>References</a:t>
            </a:r>
          </a:p>
        </p:txBody>
      </p:sp>
      <p:sp>
        <p:nvSpPr>
          <p:cNvPr id="3" name="Content Placeholder 2">
            <a:extLst>
              <a:ext uri="{FF2B5EF4-FFF2-40B4-BE49-F238E27FC236}">
                <a16:creationId xmlns:a16="http://schemas.microsoft.com/office/drawing/2014/main" id="{D01D5CBC-ECEF-4099-AD9B-DB877F05A8C5}"/>
              </a:ext>
            </a:extLst>
          </p:cNvPr>
          <p:cNvSpPr>
            <a:spLocks noGrp="1"/>
          </p:cNvSpPr>
          <p:nvPr>
            <p:ph idx="1"/>
          </p:nvPr>
        </p:nvSpPr>
        <p:spPr>
          <a:xfrm>
            <a:off x="2518313" y="1015255"/>
            <a:ext cx="8911687" cy="5690345"/>
          </a:xfrm>
        </p:spPr>
        <p:txBody>
          <a:bodyPr vert="horz" lIns="91440" tIns="45720" rIns="91440" bIns="45720" rtlCol="0" anchor="t">
            <a:normAutofit/>
          </a:bodyPr>
          <a:lstStyle/>
          <a:p>
            <a:pPr marL="0" indent="0">
              <a:buClr>
                <a:srgbClr val="000000"/>
              </a:buClr>
              <a:buNone/>
            </a:pPr>
            <a:r>
              <a:rPr lang="en-GB" sz="2000" dirty="0"/>
              <a:t>OLUNDO, F., 2017a. </a:t>
            </a:r>
            <a:r>
              <a:rPr lang="en-GB" sz="2000" i="1" dirty="0"/>
              <a:t>Week 5 Lecture (Slide 9: Robustness Diagram).</a:t>
            </a:r>
            <a:r>
              <a:rPr lang="en-GB" sz="2000" dirty="0"/>
              <a:t> Southampton: Southampton Solent University </a:t>
            </a:r>
          </a:p>
          <a:p>
            <a:pPr marL="0" indent="0">
              <a:buClr>
                <a:srgbClr val="000000"/>
              </a:buClr>
              <a:buNone/>
            </a:pPr>
            <a:r>
              <a:rPr lang="en-GB" sz="2000" dirty="0"/>
              <a:t>OLUNDO, F., 2017b. </a:t>
            </a:r>
            <a:r>
              <a:rPr lang="en-GB" sz="2000" i="1" dirty="0"/>
              <a:t>Week 5 Lecture (Slide 21: Sequence Diagram).</a:t>
            </a:r>
            <a:r>
              <a:rPr lang="en-GB" sz="2000" dirty="0"/>
              <a:t> Southampton: Southampton Solent University </a:t>
            </a:r>
          </a:p>
          <a:p>
            <a:pPr marL="0" indent="0">
              <a:buClr>
                <a:srgbClr val="000000"/>
              </a:buClr>
              <a:buNone/>
            </a:pPr>
            <a:r>
              <a:rPr lang="en-GB" sz="2000" dirty="0"/>
              <a:t>OLUNDO, F., 2017c. </a:t>
            </a:r>
            <a:r>
              <a:rPr lang="en-GB" sz="2000" i="1" dirty="0"/>
              <a:t>Week 5 Lecture (Slide 16: Example of a Robustness Diagram).</a:t>
            </a:r>
            <a:r>
              <a:rPr lang="en-GB" sz="2000" dirty="0"/>
              <a:t> Southampton: Southampton Solent University </a:t>
            </a:r>
          </a:p>
          <a:p>
            <a:pPr marL="0" indent="0">
              <a:buClr>
                <a:srgbClr val="000000"/>
              </a:buClr>
              <a:buNone/>
            </a:pPr>
            <a:r>
              <a:rPr lang="en-GB" sz="2000" dirty="0"/>
              <a:t>OLUNDO, F., 2017d. </a:t>
            </a:r>
            <a:r>
              <a:rPr lang="en-GB" sz="2000" i="1" dirty="0"/>
              <a:t>Week 5 Lecture (Slide 24: No Title).</a:t>
            </a:r>
            <a:r>
              <a:rPr lang="en-GB" sz="2000" dirty="0"/>
              <a:t> Southampton: Southampton Solent University </a:t>
            </a:r>
          </a:p>
          <a:p>
            <a:pPr marL="0" indent="0">
              <a:buClr>
                <a:srgbClr val="000000"/>
              </a:buClr>
              <a:buNone/>
            </a:pPr>
            <a:r>
              <a:rPr lang="en-GB" sz="2000" dirty="0"/>
              <a:t>Z., E., 2012. </a:t>
            </a:r>
            <a:r>
              <a:rPr lang="en-GB" sz="2000" i="1" dirty="0"/>
              <a:t>Benefits of robustness analysis </a:t>
            </a:r>
            <a:r>
              <a:rPr lang="en-GB" sz="2000" dirty="0"/>
              <a:t>[Viewed on 28/03/2018]. Available from: </a:t>
            </a:r>
            <a:r>
              <a:rPr lang="en-GB" sz="2000" dirty="0">
                <a:hlinkClick r:id="rId5"/>
              </a:rPr>
              <a:t>http://benefitof.net/benefits-of-robustness-analysis/</a:t>
            </a:r>
            <a:r>
              <a:rPr lang="en-GB" sz="2000" dirty="0"/>
              <a:t> </a:t>
            </a:r>
            <a:endParaRPr lang="en-GB" sz="2000" i="1" dirty="0"/>
          </a:p>
          <a:p>
            <a:pPr marL="0" indent="0">
              <a:buClr>
                <a:srgbClr val="000000"/>
              </a:buClr>
              <a:buNone/>
            </a:pPr>
            <a:r>
              <a:rPr lang="en-GB" sz="2000" dirty="0"/>
              <a:t>COURSE HERO, INC., © 2018. </a:t>
            </a:r>
            <a:r>
              <a:rPr lang="en-GB" sz="2000" i="1" dirty="0"/>
              <a:t>Advantages of sequence diagram easier to read UML</a:t>
            </a:r>
            <a:r>
              <a:rPr lang="en-GB" sz="2000" dirty="0"/>
              <a:t> [Viewed on the 28/03/2018]. Available from: </a:t>
            </a:r>
            <a:r>
              <a:rPr lang="en-GB" sz="2000" dirty="0">
                <a:hlinkClick r:id="rId6"/>
              </a:rPr>
              <a:t>https://www.coursehero.com/file/p50rug/Advantages-of-sequence-diagram-Easier-to-read-UML-specification-is-more/</a:t>
            </a:r>
            <a:r>
              <a:rPr lang="en-GB" sz="2000" dirty="0"/>
              <a:t> </a:t>
            </a:r>
          </a:p>
          <a:p>
            <a:pPr marL="0" indent="0">
              <a:buClr>
                <a:srgbClr val="000000"/>
              </a:buClr>
              <a:buNone/>
            </a:pPr>
            <a:endParaRPr lang="en-GB" sz="2800" dirty="0"/>
          </a:p>
        </p:txBody>
      </p:sp>
      <p:pic>
        <p:nvPicPr>
          <p:cNvPr id="5" name="Audio 4">
            <a:hlinkClick r:id="" action="ppaction://media"/>
            <a:extLst>
              <a:ext uri="{FF2B5EF4-FFF2-40B4-BE49-F238E27FC236}">
                <a16:creationId xmlns:a16="http://schemas.microsoft.com/office/drawing/2014/main" id="{B901C2DB-62FE-47E5-9BC6-42A6CD230CF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8953656"/>
      </p:ext>
    </p:extLst>
  </p:cSld>
  <p:clrMapOvr>
    <a:masterClrMapping/>
  </p:clrMapOvr>
  <mc:AlternateContent xmlns:mc="http://schemas.openxmlformats.org/markup-compatibility/2006" xmlns:p14="http://schemas.microsoft.com/office/powerpoint/2010/main">
    <mc:Choice Requires="p14">
      <p:transition spd="slow" p14:dur="2000" advTm="11471"/>
    </mc:Choice>
    <mc:Fallback xmlns="">
      <p:transition spd="slow" advTm="11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1109</TotalTime>
  <Words>877</Words>
  <Application>Microsoft Office PowerPoint</Application>
  <PresentationFormat>Widescreen</PresentationFormat>
  <Paragraphs>41</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Wingdings</vt:lpstr>
      <vt:lpstr>Wingdings 3</vt:lpstr>
      <vt:lpstr>Wisp</vt:lpstr>
      <vt:lpstr>Robustness and Sequence Diagrams</vt:lpstr>
      <vt:lpstr>What are Robustness and Sequence Diagrams?</vt:lpstr>
      <vt:lpstr>Usage in the Game Café</vt:lpstr>
      <vt:lpstr>Usage in the Game Café</vt:lpstr>
      <vt:lpstr>The Use of Robustness and Sequence Diagrams In the Game Cafe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moran</dc:creator>
  <cp:lastModifiedBy>james moran</cp:lastModifiedBy>
  <cp:revision>57</cp:revision>
  <dcterms:created xsi:type="dcterms:W3CDTF">2018-03-26T13:22:34Z</dcterms:created>
  <dcterms:modified xsi:type="dcterms:W3CDTF">2018-04-11T12:02:33Z</dcterms:modified>
</cp:coreProperties>
</file>